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5F61-BEFA-4B7B-B3A6-32A3376CF2F2}" type="datetimeFigureOut">
              <a:rPr lang="en-AU" smtClean="0"/>
              <a:t>19/01/2016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1A5CE-4584-498D-9068-18997E3BA3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55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Why do</a:t>
            </a:r>
            <a:r>
              <a:rPr lang="en-AU" baseline="0" dirty="0" smtClean="0"/>
              <a:t> rural populations have higher rates? Unsafe farming practices, delayed treatment, less access to healthy foods, perception that farmers are stoic and won’t ask for help, etc.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81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During the session.</a:t>
            </a:r>
            <a:r>
              <a:rPr lang="en-AU" baseline="0" dirty="0" smtClean="0"/>
              <a:t> A participant learning about colonoscopies.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455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Participants on the supermarket tour learning about label reading.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6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Here are some photos of why</a:t>
            </a:r>
            <a:r>
              <a:rPr lang="en-AU" baseline="0" dirty="0" smtClean="0"/>
              <a:t> we need to speak about farming families. What would be proper compensation for these injuries and how long would these farmers need to spend off farm for recovery and treatment?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Ruptured bicep – lifting too heavy weights.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Allergic reaction to drench – safe use of farm chemicals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Site of self injection with </a:t>
            </a:r>
            <a:r>
              <a:rPr lang="en-AU" baseline="0" dirty="0" err="1" smtClean="0"/>
              <a:t>Johnes</a:t>
            </a:r>
            <a:r>
              <a:rPr lang="en-AU" baseline="0" dirty="0" smtClean="0"/>
              <a:t> Vaccine (1 week, 6 weeks (surgery), 6 months (healing)) – knowledge of first aid and reasons to seek immediate treatment.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890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impact that the health of farmers can</a:t>
            </a:r>
            <a:r>
              <a:rPr lang="en-AU" baseline="0" dirty="0" smtClean="0"/>
              <a:t> have on family and community.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83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Photo of shearers back.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01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Meditation,</a:t>
            </a:r>
            <a:r>
              <a:rPr lang="en-AU" baseline="0" dirty="0" smtClean="0"/>
              <a:t> which is taught through SFF.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60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Health checks are a popular</a:t>
            </a:r>
            <a:r>
              <a:rPr lang="en-AU" baseline="0" dirty="0" smtClean="0"/>
              <a:t> part of the program.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677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triple bottom line.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85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Some of the places around Australia where SFF has been.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903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Still a little confused? – Here’s what some of our programs have looked like.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A5CE-4584-498D-9068-18997E3BA3C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C68ECB-4083-4B23-81D4-D0A2250F1AA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84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AA2B5F-A31B-406B-B045-540A6B0D841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49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E99EA4-D57B-4E59-83EC-8303C6C325A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341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357779-44F0-4834-9075-F7490C1BA75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237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5E56D-E94D-4F59-8794-55D17941F88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8983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2D5EFE-5D4B-4640-9EC4-76C12C6D3EF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30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394B97-3EA6-43E9-B4A3-9B487D0E826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751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3994B8-0712-4610-B1F4-B5E13304AD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794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FD19A-C902-45B6-BA57-861024A95C6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5134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81DEF3-7E58-40FC-8000-F1A57AC3E34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40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D8CA27-860B-4328-B600-CE949104571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606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62225" y="274638"/>
            <a:ext cx="612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www.farmerhealth.org.au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F19F0213-4436-4B6B-A1C3-44706B866D92}" type="slidenum">
              <a:rPr lang="en-AU" altLang="en-US"/>
              <a:pPr/>
              <a:t>‹#›</a:t>
            </a:fld>
            <a:r>
              <a:rPr lang="en-AU" altLang="en-US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366FF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armerhealth.org.au/sustainable-farm-families/sff-program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FF%20Health%20Awards.mpg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077" y="-79945"/>
            <a:ext cx="9279229" cy="2431435"/>
          </a:xfrm>
          <a:prstGeom prst="rect">
            <a:avLst/>
          </a:prstGeom>
          <a:solidFill>
            <a:srgbClr val="0073AC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	</a:t>
            </a:r>
            <a:r>
              <a:rPr lang="en-AU" sz="4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Sustainable </a:t>
            </a:r>
          </a:p>
          <a:p>
            <a:r>
              <a:rPr lang="en-AU" sz="4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Farm Families™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most important aspect of a healthy Australian farm?</a:t>
            </a:r>
          </a:p>
          <a:p>
            <a:r>
              <a:rPr lang="en-AU" sz="28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 healthy farming family.</a:t>
            </a:r>
            <a:endParaRPr lang="en-AU" sz="28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009881"/>
            <a:ext cx="9144000" cy="18318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A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www.farmerhealth.org.au/sustainable-farm-families/sff-programs</a:t>
            </a:r>
            <a:endParaRPr lang="en-A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487" y="5631181"/>
            <a:ext cx="42481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077" y="2351490"/>
            <a:ext cx="2571750" cy="2658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615" y="2351126"/>
            <a:ext cx="4964537" cy="2658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925" y="2351490"/>
            <a:ext cx="1821689" cy="2658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52" y="5750550"/>
            <a:ext cx="2777706" cy="84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10</a:t>
            </a:fld>
            <a:endParaRPr lang="en-AU" alt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13752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1160" y="337131"/>
            <a:ext cx="5587553" cy="643944"/>
          </a:xfrm>
        </p:spPr>
        <p:txBody>
          <a:bodyPr lIns="90488" tIns="44450" rIns="90488" bIns="44450" anchor="b"/>
          <a:lstStyle/>
          <a:p>
            <a:pPr algn="l"/>
            <a:r>
              <a:rPr lang="en-US" altLang="en-US" sz="3600" b="1" dirty="0" smtClean="0">
                <a:solidFill>
                  <a:srgbClr val="417ABF"/>
                </a:solidFill>
              </a:rPr>
              <a:t>Spreading the SFF approach</a:t>
            </a:r>
            <a:endParaRPr lang="en-AU" altLang="en-US" sz="3600" b="1" dirty="0" smtClean="0">
              <a:solidFill>
                <a:srgbClr val="417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11</a:t>
            </a:fld>
            <a:endParaRPr lang="en-AU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7727" y="672317"/>
            <a:ext cx="4334143" cy="731479"/>
          </a:xfrm>
        </p:spPr>
        <p:txBody>
          <a:bodyPr lIns="90488" tIns="44450" rIns="90488" bIns="44450" anchor="b"/>
          <a:lstStyle/>
          <a:p>
            <a:r>
              <a:rPr lang="en-AU" altLang="en-US" sz="3600" b="1" dirty="0" smtClean="0">
                <a:solidFill>
                  <a:srgbClr val="417ABF"/>
                </a:solidFill>
              </a:rPr>
              <a:t>Outcomes of SFF program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5813" y="1500188"/>
            <a:ext cx="8143875" cy="5094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  <a:ea typeface="+mn-ea"/>
              </a:rPr>
              <a:t>Body mass Index</a:t>
            </a:r>
          </a:p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  <a:ea typeface="+mn-ea"/>
              </a:rPr>
              <a:t>Weight</a:t>
            </a:r>
          </a:p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  <a:ea typeface="+mn-ea"/>
              </a:rPr>
              <a:t>Waist measurement</a:t>
            </a:r>
          </a:p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  <a:ea typeface="+mn-ea"/>
              </a:rPr>
              <a:t>Lowered cholesterol</a:t>
            </a:r>
          </a:p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  <a:ea typeface="+mn-ea"/>
              </a:rPr>
              <a:t>Lowered blood pressure</a:t>
            </a:r>
          </a:p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  <a:ea typeface="+mn-ea"/>
              </a:rPr>
              <a:t>Increased feeling of health and wellbeing</a:t>
            </a:r>
          </a:p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654B3F"/>
                </a:solidFill>
                <a:latin typeface="+mn-lt"/>
                <a:ea typeface="+mn-ea"/>
              </a:rPr>
              <a:t>Increased use of OH&amp; S items </a:t>
            </a:r>
            <a:endParaRPr lang="en-AU" sz="3200" dirty="0">
              <a:solidFill>
                <a:srgbClr val="654B3F"/>
              </a:solidFill>
              <a:latin typeface="+mn-lt"/>
              <a:ea typeface="+mn-ea"/>
            </a:endParaRPr>
          </a:p>
          <a:p>
            <a:pPr marL="914400" lvl="1" indent="-457200" eaLnBrk="1" hangingPunct="1">
              <a:spcAft>
                <a:spcPct val="40000"/>
              </a:spcAft>
              <a:buClr>
                <a:srgbClr val="A50021"/>
              </a:buClr>
              <a:defRPr/>
            </a:pPr>
            <a:endParaRPr lang="en-AU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460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12</a:t>
            </a:fld>
            <a:endParaRPr lang="en-AU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0429" y="798487"/>
            <a:ext cx="4541413" cy="629029"/>
          </a:xfrm>
        </p:spPr>
        <p:txBody>
          <a:bodyPr lIns="90488" tIns="44450" rIns="90488" bIns="44450" anchor="b"/>
          <a:lstStyle/>
          <a:p>
            <a:r>
              <a:rPr lang="en-AU" altLang="en-US" sz="3600" b="1" dirty="0" smtClean="0">
                <a:solidFill>
                  <a:srgbClr val="417ABF"/>
                </a:solidFill>
              </a:rPr>
              <a:t>What </a:t>
            </a:r>
            <a:r>
              <a:rPr lang="en-AU" altLang="en-US" sz="3600" b="1" u="sng" dirty="0" smtClean="0">
                <a:solidFill>
                  <a:srgbClr val="417ABF"/>
                </a:solidFill>
              </a:rPr>
              <a:t>you</a:t>
            </a:r>
            <a:r>
              <a:rPr lang="en-AU" altLang="en-US" sz="3600" b="1" dirty="0" smtClean="0">
                <a:solidFill>
                  <a:srgbClr val="417ABF"/>
                </a:solidFill>
              </a:rPr>
              <a:t> say about SFF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625" y="1475164"/>
            <a:ext cx="8715375" cy="4621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</a:rPr>
              <a:t>‘It is very informative – I know so much more about my own health and my partners.’</a:t>
            </a:r>
          </a:p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</a:rPr>
              <a:t>‘Definitely very worthwhile and informative.’</a:t>
            </a:r>
          </a:p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</a:rPr>
              <a:t>‘Run at an appropriate level that I could understand.’</a:t>
            </a:r>
          </a:p>
          <a:p>
            <a:pPr lvl="1" indent="-457200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/>
            </a:pPr>
            <a:r>
              <a:rPr lang="en-AU" sz="3200" dirty="0">
                <a:solidFill>
                  <a:srgbClr val="654B3F"/>
                </a:solidFill>
                <a:latin typeface="+mn-lt"/>
              </a:rPr>
              <a:t>‘The increased knowledge and understanding, has given me the ability to lead a healthier and happier lifestyle.’  </a:t>
            </a:r>
          </a:p>
        </p:txBody>
      </p:sp>
    </p:spTree>
    <p:extLst>
      <p:ext uri="{BB962C8B-B14F-4D97-AF65-F5344CB8AC3E}">
        <p14:creationId xmlns:p14="http://schemas.microsoft.com/office/powerpoint/2010/main" val="186406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13</a:t>
            </a:fld>
            <a:endParaRPr lang="en-AU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5062" y="725868"/>
            <a:ext cx="4576628" cy="583126"/>
          </a:xfrm>
        </p:spPr>
        <p:txBody>
          <a:bodyPr lIns="90488" tIns="44450" rIns="90488" bIns="44450" anchor="b"/>
          <a:lstStyle/>
          <a:p>
            <a:r>
              <a:rPr lang="en-US" altLang="en-US" sz="3600" b="1" dirty="0" smtClean="0">
                <a:solidFill>
                  <a:srgbClr val="417ABF"/>
                </a:solidFill>
              </a:rPr>
              <a:t>A participants perspective</a:t>
            </a:r>
            <a:endParaRPr lang="en-AU" altLang="en-US" sz="3600" b="1" dirty="0" smtClean="0">
              <a:solidFill>
                <a:srgbClr val="417ABF"/>
              </a:solidFill>
            </a:endParaRPr>
          </a:p>
        </p:txBody>
      </p:sp>
      <p:pic>
        <p:nvPicPr>
          <p:cNvPr id="7" name="Picture 3" descr="Cates Camera 020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308994"/>
            <a:ext cx="7065962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5867" y="6019106"/>
            <a:ext cx="5409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Sustainable Farm Families™ ©2015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52544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 dirty="0" smtClean="0"/>
              <a:t>Toowoomba 2014/15</a:t>
            </a:r>
            <a:endParaRPr lang="en-AU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75008"/>
            <a:ext cx="8229600" cy="44888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14</a:t>
            </a:fld>
            <a:endParaRPr lang="en-AU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866911"/>
            <a:ext cx="4024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Sustainable Farm Families™ ©2015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017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15</a:t>
            </a:fld>
            <a:endParaRPr lang="en-AU" altLang="en-US"/>
          </a:p>
        </p:txBody>
      </p:sp>
      <p:pic>
        <p:nvPicPr>
          <p:cNvPr id="6" name="Picture 2" descr="colonscop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582" y="1194513"/>
            <a:ext cx="6349286" cy="4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0006" y="5956478"/>
            <a:ext cx="2653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Sustainable Farm Families™ ©2015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284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378" y="1095556"/>
            <a:ext cx="6523448" cy="489258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16</a:t>
            </a:fld>
            <a:endParaRPr lang="en-AU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43796" y="5988142"/>
            <a:ext cx="3234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Sustainable Farm Families™ ©2015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13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17</a:t>
            </a:fld>
            <a:endParaRPr lang="en-AU" altLang="en-US"/>
          </a:p>
        </p:txBody>
      </p:sp>
      <p:sp>
        <p:nvSpPr>
          <p:cNvPr id="6" name="TextBox 5"/>
          <p:cNvSpPr txBox="1"/>
          <p:nvPr/>
        </p:nvSpPr>
        <p:spPr>
          <a:xfrm>
            <a:off x="-90152" y="-7776"/>
            <a:ext cx="9234152" cy="2431435"/>
          </a:xfrm>
          <a:prstGeom prst="rect">
            <a:avLst/>
          </a:prstGeom>
          <a:solidFill>
            <a:srgbClr val="0073AC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	</a:t>
            </a:r>
            <a:r>
              <a:rPr lang="en-AU" sz="4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Sustainable </a:t>
            </a:r>
          </a:p>
          <a:p>
            <a:r>
              <a:rPr lang="en-AU" sz="4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Farm Families™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most important aspect of a healthy Australian farm?</a:t>
            </a:r>
          </a:p>
          <a:p>
            <a:r>
              <a:rPr lang="en-AU" sz="28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 healthy farming family.</a:t>
            </a:r>
            <a:endParaRPr lang="en-AU" sz="28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29188"/>
            <a:ext cx="9144000" cy="1928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A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19050"/>
            <a:ext cx="88566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r" eaLnBrk="1" hangingPunct="1">
              <a:buFont typeface="Courier New" panose="02070309020205020404" pitchFamily="49" charset="0"/>
              <a:buChar char="o"/>
              <a:defRPr/>
            </a:pPr>
            <a:r>
              <a:rPr lang="en-AU" sz="2800" dirty="0">
                <a:solidFill>
                  <a:srgbClr val="0070C0"/>
                </a:solidFill>
              </a:rPr>
              <a:t>List programs taking place in your area</a:t>
            </a:r>
            <a:endParaRPr lang="en-AU" sz="2800" i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077" y="2351490"/>
            <a:ext cx="2571750" cy="2658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615" y="2351126"/>
            <a:ext cx="4964537" cy="2658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925" y="2351490"/>
            <a:ext cx="1821689" cy="26583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1" y="1004552"/>
            <a:ext cx="8100812" cy="188031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8" y="5526465"/>
            <a:ext cx="2777706" cy="8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1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2</a:t>
            </a:fld>
            <a:endParaRPr lang="en-AU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6275" y="1209094"/>
            <a:ext cx="8072438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20000"/>
              </a:spcAft>
              <a:buNone/>
            </a:pPr>
            <a:r>
              <a:rPr lang="en-AU" altLang="en-US" dirty="0" smtClean="0">
                <a:cs typeface="Times New Roman" pitchFamily="18" charset="0"/>
              </a:rPr>
              <a:t>Research suggests that the general health of rural people is, by urban standards, very poor</a:t>
            </a:r>
            <a:r>
              <a:rPr lang="en-AU" altLang="en-AU" dirty="0" smtClean="0">
                <a:cs typeface="Times New Roman" pitchFamily="18" charset="0"/>
              </a:rPr>
              <a:t>”</a:t>
            </a:r>
            <a:r>
              <a:rPr lang="en-AU" altLang="en-US" dirty="0" smtClean="0">
                <a:cs typeface="Times New Roman" pitchFamily="18" charset="0"/>
              </a:rPr>
              <a:t> </a:t>
            </a:r>
            <a:r>
              <a:rPr lang="en-AU" altLang="en-US" sz="2000" dirty="0" smtClean="0">
                <a:solidFill>
                  <a:srgbClr val="3333FF"/>
                </a:solidFill>
                <a:cs typeface="Times New Roman" pitchFamily="18" charset="0"/>
              </a:rPr>
              <a:t>AIHW 2011</a:t>
            </a:r>
            <a:r>
              <a:rPr lang="en-AU" altLang="en-US" dirty="0" smtClean="0">
                <a:cs typeface="Times New Roman" pitchFamily="18" charset="0"/>
              </a:rPr>
              <a:t> </a:t>
            </a:r>
            <a:r>
              <a:rPr lang="en-AU" altLang="en-US" sz="2000" dirty="0" smtClean="0">
                <a:solidFill>
                  <a:srgbClr val="3333FF"/>
                </a:solidFill>
                <a:cs typeface="Times New Roman" pitchFamily="18" charset="0"/>
              </a:rPr>
              <a:t>	</a:t>
            </a:r>
          </a:p>
          <a:p>
            <a:pPr marL="0" indent="0">
              <a:spcAft>
                <a:spcPct val="20000"/>
              </a:spcAft>
            </a:pPr>
            <a:endParaRPr lang="en-AU" altLang="en-US" sz="10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pPr marL="0" indent="0">
              <a:spcAft>
                <a:spcPct val="20000"/>
              </a:spcAft>
              <a:buNone/>
            </a:pPr>
            <a:r>
              <a:rPr lang="en-AU" altLang="en-AU" dirty="0" smtClean="0">
                <a:cs typeface="Times New Roman" pitchFamily="18" charset="0"/>
              </a:rPr>
              <a:t>“</a:t>
            </a:r>
            <a:r>
              <a:rPr lang="en-AU" altLang="en-US" dirty="0" smtClean="0">
                <a:cs typeface="Times New Roman" pitchFamily="18" charset="0"/>
              </a:rPr>
              <a:t>Rural populations have above average rates of premature mortality and death </a:t>
            </a:r>
            <a:r>
              <a:rPr lang="en-AU" altLang="en-US" b="1" dirty="0" smtClean="0">
                <a:cs typeface="Times New Roman" pitchFamily="18" charset="0"/>
              </a:rPr>
              <a:t>through heart disease, cancer, and suicide</a:t>
            </a:r>
            <a:r>
              <a:rPr lang="en-AU" altLang="en-AU" dirty="0" smtClean="0">
                <a:cs typeface="Times New Roman" pitchFamily="18" charset="0"/>
              </a:rPr>
              <a:t>”</a:t>
            </a:r>
            <a:r>
              <a:rPr lang="en-AU" altLang="ja-JP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ja-JP" sz="2000" dirty="0" smtClean="0">
                <a:solidFill>
                  <a:srgbClr val="3333FF"/>
                </a:solidFill>
                <a:cs typeface="Times New Roman" pitchFamily="18" charset="0"/>
              </a:rPr>
              <a:t>AIHW 2011</a:t>
            </a:r>
          </a:p>
          <a:p>
            <a:pPr marL="0" indent="0">
              <a:spcAft>
                <a:spcPct val="20000"/>
              </a:spcAft>
            </a:pPr>
            <a:endParaRPr lang="en-AU" altLang="en-US" dirty="0" smtClean="0"/>
          </a:p>
          <a:p>
            <a:pPr marL="0" indent="0">
              <a:spcAft>
                <a:spcPct val="20000"/>
              </a:spcAft>
            </a:pPr>
            <a:endParaRPr lang="en-US" alt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92200" y="463639"/>
            <a:ext cx="3813152" cy="5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366F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rgbClr val="417ABF"/>
                </a:solidFill>
              </a:rPr>
              <a:t>Background</a:t>
            </a:r>
            <a:r>
              <a:rPr lang="en-US" altLang="en-US" sz="3200" b="1" dirty="0" smtClean="0">
                <a:solidFill>
                  <a:srgbClr val="417ABF"/>
                </a:solidFill>
              </a:rPr>
              <a:t> </a:t>
            </a:r>
            <a:r>
              <a:rPr lang="en-US" altLang="en-US" sz="3200" dirty="0" smtClean="0">
                <a:solidFill>
                  <a:srgbClr val="417ABF"/>
                </a:solidFill>
              </a:rPr>
              <a:t> </a:t>
            </a:r>
            <a:endParaRPr lang="en-AU" altLang="en-US" sz="3200" dirty="0" smtClean="0">
              <a:solidFill>
                <a:srgbClr val="417AB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93" y="4833021"/>
            <a:ext cx="828092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08006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3</a:t>
            </a:fld>
            <a:endParaRPr lang="en-AU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9006" y="514843"/>
            <a:ext cx="6350448" cy="762000"/>
          </a:xfrm>
        </p:spPr>
        <p:txBody>
          <a:bodyPr/>
          <a:lstStyle/>
          <a:p>
            <a:r>
              <a:rPr lang="en-AU" altLang="en-US" sz="4000" b="1" dirty="0" smtClean="0">
                <a:solidFill>
                  <a:srgbClr val="417ABF"/>
                </a:solidFill>
              </a:rPr>
              <a:t>Why focus on the health of farmers?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4533" y="1609859"/>
            <a:ext cx="7993062" cy="467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35000"/>
              </a:spcAft>
            </a:pPr>
            <a:r>
              <a:rPr lang="en-AU" altLang="en-US" dirty="0" smtClean="0">
                <a:cs typeface="Times New Roman" pitchFamily="18" charset="0"/>
              </a:rPr>
              <a:t>Little is known about the health status of farmers</a:t>
            </a:r>
          </a:p>
          <a:p>
            <a:pPr>
              <a:spcAft>
                <a:spcPct val="35000"/>
              </a:spcAft>
            </a:pPr>
            <a:r>
              <a:rPr lang="en-AU" altLang="en-US" dirty="0" smtClean="0">
                <a:cs typeface="Times New Roman" pitchFamily="18" charset="0"/>
              </a:rPr>
              <a:t>Farming communities are different</a:t>
            </a:r>
          </a:p>
          <a:p>
            <a:pPr>
              <a:spcAft>
                <a:spcPct val="35000"/>
              </a:spcAft>
            </a:pPr>
            <a:r>
              <a:rPr lang="en-AU" altLang="en-US" dirty="0" smtClean="0">
                <a:cs typeface="Times New Roman" pitchFamily="18" charset="0"/>
              </a:rPr>
              <a:t>Proven industry with elevated risks</a:t>
            </a:r>
          </a:p>
          <a:p>
            <a:pPr>
              <a:spcAft>
                <a:spcPct val="35000"/>
              </a:spcAft>
            </a:pPr>
            <a:r>
              <a:rPr lang="en-AU" altLang="en-US" dirty="0" smtClean="0">
                <a:cs typeface="Times New Roman" pitchFamily="18" charset="0"/>
              </a:rPr>
              <a:t>Difficult to access, educate and retain</a:t>
            </a:r>
            <a:br>
              <a:rPr lang="en-AU" altLang="en-US" dirty="0" smtClean="0">
                <a:cs typeface="Times New Roman" pitchFamily="18" charset="0"/>
              </a:rPr>
            </a:br>
            <a:r>
              <a:rPr lang="en-AU" altLang="en-US" dirty="0" smtClean="0">
                <a:cs typeface="Times New Roman" pitchFamily="18" charset="0"/>
              </a:rPr>
              <a:t>Australia relies on this important industry</a:t>
            </a:r>
            <a:r>
              <a:rPr lang="en-AU" altLang="en-US" sz="2000" b="1" dirty="0" smtClean="0"/>
              <a:t/>
            </a:r>
            <a:br>
              <a:rPr lang="en-AU" altLang="en-US" sz="2000" b="1" dirty="0" smtClean="0"/>
            </a:br>
            <a:endParaRPr lang="en-AU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8374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4</a:t>
            </a:fld>
            <a:endParaRPr lang="en-AU" altLang="en-US"/>
          </a:p>
        </p:txBody>
      </p:sp>
      <p:pic>
        <p:nvPicPr>
          <p:cNvPr id="6" name="Picture 4" descr="bicep tendon rupturecropp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228" y="1121252"/>
            <a:ext cx="331152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60165" y="1121252"/>
            <a:ext cx="3311525" cy="2376487"/>
            <a:chOff x="1701" y="1162"/>
            <a:chExt cx="2949" cy="2860"/>
          </a:xfrm>
        </p:grpSpPr>
        <p:pic>
          <p:nvPicPr>
            <p:cNvPr id="8" name="Picture 6" descr="May 5th 2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162"/>
              <a:ext cx="2949" cy="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334" y="1932"/>
              <a:ext cx="574" cy="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80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380" y="1932"/>
              <a:ext cx="668" cy="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800"/>
            </a:p>
          </p:txBody>
        </p:sp>
      </p:grpSp>
      <p:pic>
        <p:nvPicPr>
          <p:cNvPr id="11" name="Picture 10" descr="OJDvacc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640" y="3694589"/>
            <a:ext cx="14144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OJDvaccine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478" y="3694589"/>
            <a:ext cx="15605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753" y="3694589"/>
            <a:ext cx="15255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616" y="5954869"/>
            <a:ext cx="3652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Sustainable Farm Families™ ©2015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294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5</a:t>
            </a:fld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62" y="1090320"/>
            <a:ext cx="8706119" cy="515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78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6</a:t>
            </a:fld>
            <a:endParaRPr lang="en-AU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127" y="441705"/>
            <a:ext cx="5933673" cy="1065123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417ABF"/>
                </a:solidFill>
              </a:rPr>
              <a:t>So how can we go about changing this? </a:t>
            </a:r>
            <a:br>
              <a:rPr lang="en-US" altLang="en-US" sz="3600" b="1" dirty="0" smtClean="0">
                <a:solidFill>
                  <a:srgbClr val="417ABF"/>
                </a:solidFill>
              </a:rPr>
            </a:br>
            <a:r>
              <a:rPr lang="en-US" altLang="en-US" sz="2000" b="1" dirty="0" smtClean="0"/>
              <a:t>(Squamous cell carcinoma)</a:t>
            </a:r>
            <a:endParaRPr lang="en-AU" altLang="en-US" sz="2000" b="1" dirty="0" smtClean="0"/>
          </a:p>
        </p:txBody>
      </p:sp>
      <p:pic>
        <p:nvPicPr>
          <p:cNvPr id="7" name="Picture 3" descr="F100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224" y="1937063"/>
            <a:ext cx="62595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57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7</a:t>
            </a:fld>
            <a:endParaRPr lang="en-AU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5463" y="507307"/>
            <a:ext cx="6031337" cy="973763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417ABF"/>
                </a:solidFill>
              </a:rPr>
              <a:t>To farming families who practice this?</a:t>
            </a:r>
            <a:r>
              <a:rPr lang="en-US" altLang="en-US" sz="3200" dirty="0" smtClean="0">
                <a:solidFill>
                  <a:srgbClr val="417ABF"/>
                </a:solidFill>
              </a:rPr>
              <a:t/>
            </a:r>
            <a:br>
              <a:rPr lang="en-US" altLang="en-US" sz="3200" dirty="0" smtClean="0">
                <a:solidFill>
                  <a:srgbClr val="417ABF"/>
                </a:solidFill>
              </a:rPr>
            </a:br>
            <a:r>
              <a:rPr lang="en-US" altLang="en-US" sz="3200" dirty="0" smtClean="0">
                <a:solidFill>
                  <a:srgbClr val="417ABF"/>
                </a:solidFill>
              </a:rPr>
              <a:t> </a:t>
            </a:r>
            <a:r>
              <a:rPr lang="en-US" altLang="en-US" sz="2000" b="1" dirty="0" smtClean="0"/>
              <a:t>(Meditation)</a:t>
            </a:r>
            <a:endParaRPr lang="en-AU" altLang="en-US" sz="2000" b="1" dirty="0" smtClean="0"/>
          </a:p>
        </p:txBody>
      </p:sp>
      <p:pic>
        <p:nvPicPr>
          <p:cNvPr id="7" name="Picture 8" descr="meditation 2 correct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1857375"/>
            <a:ext cx="43195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7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8</a:t>
            </a:fld>
            <a:endParaRPr lang="en-AU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760834" y="341291"/>
            <a:ext cx="3899950" cy="869323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417ABF"/>
                </a:solidFill>
              </a:rPr>
              <a:t>Or monitor this? </a:t>
            </a:r>
            <a:r>
              <a:rPr lang="en-US" altLang="en-US" sz="3200" dirty="0" smtClean="0">
                <a:solidFill>
                  <a:srgbClr val="417ABF"/>
                </a:solidFill>
              </a:rPr>
              <a:t/>
            </a:r>
            <a:br>
              <a:rPr lang="en-US" altLang="en-US" sz="3200" dirty="0" smtClean="0">
                <a:solidFill>
                  <a:srgbClr val="417ABF"/>
                </a:solidFill>
              </a:rPr>
            </a:br>
            <a:r>
              <a:rPr lang="en-US" altLang="en-US" sz="2000" b="1" dirty="0" smtClean="0"/>
              <a:t>(Blood pressure)</a:t>
            </a:r>
            <a:endParaRPr lang="en-AU" altLang="en-US" sz="2000" b="1" dirty="0" smtClean="0"/>
          </a:p>
        </p:txBody>
      </p:sp>
      <p:pic>
        <p:nvPicPr>
          <p:cNvPr id="7" name="Picture 2" descr="F:\Marketing and Communications\SFF Photos\DPI Program\DPI-08 Lismore\Workshop 1\Amanda Nash Phys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570820"/>
            <a:ext cx="68135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www.farmerhealth.org.au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57779-44F0-4834-9075-F7490C1BA75D}" type="slidenum">
              <a:rPr lang="en-AU" altLang="en-US" smtClean="0"/>
              <a:pPr/>
              <a:t>9</a:t>
            </a:fld>
            <a:endParaRPr lang="en-AU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00125" y="2071688"/>
            <a:ext cx="7500938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 smtClean="0"/>
              <a:t>Better health</a:t>
            </a:r>
          </a:p>
          <a:p>
            <a:pPr>
              <a:spcAft>
                <a:spcPct val="20000"/>
              </a:spcAft>
            </a:pPr>
            <a:r>
              <a:rPr lang="en-US" altLang="en-US" dirty="0" smtClean="0"/>
              <a:t>Better understanding</a:t>
            </a:r>
          </a:p>
          <a:p>
            <a:pPr>
              <a:spcAft>
                <a:spcPct val="20000"/>
              </a:spcAft>
            </a:pPr>
            <a:r>
              <a:rPr lang="en-US" altLang="en-US" dirty="0" smtClean="0"/>
              <a:t>Better business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0601" y="630259"/>
            <a:ext cx="5961886" cy="799295"/>
          </a:xfrm>
        </p:spPr>
        <p:txBody>
          <a:bodyPr lIns="90488" tIns="44450" rIns="90488" bIns="44450" anchor="b"/>
          <a:lstStyle/>
          <a:p>
            <a:r>
              <a:rPr lang="en-US" altLang="en-US" sz="3600" b="1" dirty="0" smtClean="0">
                <a:solidFill>
                  <a:srgbClr val="417ABF"/>
                </a:solidFill>
              </a:rPr>
              <a:t>Sustainable Farm Families approach</a:t>
            </a:r>
            <a:endParaRPr lang="en-AU" altLang="en-US" sz="3600" b="1" dirty="0" smtClean="0">
              <a:solidFill>
                <a:srgbClr val="417AB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429132"/>
            <a:ext cx="77438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1502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CFH_Pp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NCFH_Ppnt_Template_2015</Template>
  <TotalTime>245</TotalTime>
  <Words>494</Words>
  <Application>Microsoft Macintosh PowerPoint</Application>
  <PresentationFormat>On-screen Show (4:3)</PresentationFormat>
  <Paragraphs>104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NCFH_Ppnt_Template_2015</vt:lpstr>
      <vt:lpstr>PowerPoint Presentation</vt:lpstr>
      <vt:lpstr>PowerPoint Presentation</vt:lpstr>
      <vt:lpstr>Why focus on the health of farmers?</vt:lpstr>
      <vt:lpstr>PowerPoint Presentation</vt:lpstr>
      <vt:lpstr>PowerPoint Presentation</vt:lpstr>
      <vt:lpstr>So how can we go about changing this?  (Squamous cell carcinoma)</vt:lpstr>
      <vt:lpstr>To farming families who practice this?  (Meditation)</vt:lpstr>
      <vt:lpstr>Or monitor this?  (Blood pressure)</vt:lpstr>
      <vt:lpstr>Sustainable Farm Families approach</vt:lpstr>
      <vt:lpstr>Spreading the SFF approach</vt:lpstr>
      <vt:lpstr>Outcomes of SFF program</vt:lpstr>
      <vt:lpstr>What you say about SFF</vt:lpstr>
      <vt:lpstr>A participants perspective</vt:lpstr>
      <vt:lpstr>Toowoomba 2014/15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Dixon</dc:creator>
  <cp:lastModifiedBy>Erinna Ford</cp:lastModifiedBy>
  <cp:revision>18</cp:revision>
  <dcterms:created xsi:type="dcterms:W3CDTF">2016-01-06T04:14:37Z</dcterms:created>
  <dcterms:modified xsi:type="dcterms:W3CDTF">2016-01-19T01:52:47Z</dcterms:modified>
</cp:coreProperties>
</file>